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9" r:id="rId1"/>
  </p:sldMasterIdLst>
  <p:notesMasterIdLst>
    <p:notesMasterId r:id="rId18"/>
  </p:notesMasterIdLst>
  <p:sldIdLst>
    <p:sldId id="256" r:id="rId2"/>
    <p:sldId id="266" r:id="rId3"/>
    <p:sldId id="257" r:id="rId4"/>
    <p:sldId id="258" r:id="rId5"/>
    <p:sldId id="259" r:id="rId6"/>
    <p:sldId id="260" r:id="rId7"/>
    <p:sldId id="263" r:id="rId8"/>
    <p:sldId id="261" r:id="rId9"/>
    <p:sldId id="267" r:id="rId10"/>
    <p:sldId id="268" r:id="rId11"/>
    <p:sldId id="269" r:id="rId12"/>
    <p:sldId id="270" r:id="rId13"/>
    <p:sldId id="262" r:id="rId14"/>
    <p:sldId id="272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8438B257-D551-CB4D-AEB4-12A7802059BC}">
          <p14:sldIdLst>
            <p14:sldId id="256"/>
            <p14:sldId id="266"/>
            <p14:sldId id="257"/>
            <p14:sldId id="258"/>
            <p14:sldId id="259"/>
            <p14:sldId id="260"/>
            <p14:sldId id="263"/>
            <p14:sldId id="261"/>
            <p14:sldId id="267"/>
            <p14:sldId id="268"/>
            <p14:sldId id="269"/>
            <p14:sldId id="270"/>
            <p14:sldId id="262"/>
            <p14:sldId id="27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83019" autoAdjust="0"/>
  </p:normalViewPr>
  <p:slideViewPr>
    <p:cSldViewPr snapToGrid="0" snapToObjects="1">
      <p:cViewPr varScale="1">
        <p:scale>
          <a:sx n="59" d="100"/>
          <a:sy n="59" d="100"/>
        </p:scale>
        <p:origin x="1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3C27D-EA63-4718-ABC1-F2E79F0984EA}" type="datetimeFigureOut">
              <a:rPr lang="da-DK" smtClean="0"/>
              <a:t>19-01-2016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7DBE2-9967-44EF-AC1C-5A745F497EE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793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In </a:t>
            </a:r>
            <a:r>
              <a:rPr lang="da-DK" dirty="0" err="1" smtClean="0"/>
              <a:t>vitro</a:t>
            </a:r>
            <a:r>
              <a:rPr lang="da-DK" baseline="0" dirty="0" smtClean="0"/>
              <a:t> fejl: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DBE2-9967-44EF-AC1C-5A745F497EE2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18652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1639-B2D6-4652-B8C3-1B4C224A7BAF}" type="datetimeFigureOut">
              <a:rPr lang="en-US" smtClean="0"/>
              <a:t>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66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9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3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44961B7-6B89-48AB-966F-622E2788EECC}" type="datetimeFigureOut">
              <a:rPr lang="en-US" smtClean="0"/>
              <a:t>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28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25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69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44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66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Træk billede til pladsholder, eller klik på symbol for at tilføje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t>1/19/2016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1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IMG_0343.m4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openxmlformats.org/officeDocument/2006/relationships/hyperlink" Target="../Bilag/Grisefors&#248;g.m4v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Blodtryksmåler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051560" y="4617720"/>
            <a:ext cx="7891272" cy="1069848"/>
          </a:xfrm>
        </p:spPr>
        <p:txBody>
          <a:bodyPr>
            <a:normAutofit fontScale="85000" lnSpcReduction="20000"/>
          </a:bodyPr>
          <a:lstStyle/>
          <a:p>
            <a:r>
              <a:rPr lang="da-DK" sz="2800" dirty="0" smtClean="0">
                <a:latin typeface="+mj-lt"/>
              </a:rPr>
              <a:t>3. Semesterprojekt </a:t>
            </a:r>
          </a:p>
          <a:p>
            <a:r>
              <a:rPr lang="da-DK" dirty="0" smtClean="0">
                <a:latin typeface="+mj-lt"/>
              </a:rPr>
              <a:t/>
            </a:r>
            <a:br>
              <a:rPr lang="da-DK" dirty="0" smtClean="0">
                <a:latin typeface="+mj-lt"/>
              </a:rPr>
            </a:br>
            <a:r>
              <a:rPr lang="da-DK" sz="1600" dirty="0" smtClean="0">
                <a:latin typeface="+mj-lt"/>
              </a:rPr>
              <a:t>Gruppe 1</a:t>
            </a:r>
            <a:br>
              <a:rPr lang="da-DK" sz="1600" dirty="0" smtClean="0">
                <a:latin typeface="+mj-lt"/>
              </a:rPr>
            </a:br>
            <a:r>
              <a:rPr lang="da-DK" sz="1600" dirty="0" smtClean="0">
                <a:latin typeface="+mj-lt"/>
              </a:rPr>
              <a:t>Peter Johansen</a:t>
            </a:r>
            <a:r>
              <a:rPr lang="da-DK" dirty="0" smtClean="0">
                <a:latin typeface="+mj-lt"/>
              </a:rPr>
              <a:t> 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006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78" y="1727270"/>
            <a:ext cx="8045669" cy="43268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 </a:t>
            </a:r>
            <a:br>
              <a:rPr lang="da-DK" dirty="0" smtClean="0"/>
            </a:br>
            <a:r>
              <a:rPr lang="da-DK" sz="2000" dirty="0" smtClean="0"/>
              <a:t>unittest af forstærker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Inputsspænding på 7 mV 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Outputspænding på 4,7 V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47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unittest af filter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Inputsspænding på 5 V</a:t>
            </a:r>
          </a:p>
          <a:p>
            <a:r>
              <a:rPr lang="da-DK" dirty="0" smtClean="0">
                <a:latin typeface="+mj-lt"/>
              </a:rPr>
              <a:t>Variere mellem 1 Hz, 50 Hz og 500 Hz 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1 Hz </a:t>
            </a:r>
            <a:r>
              <a:rPr lang="da-DK" dirty="0" smtClean="0">
                <a:latin typeface="+mj-lt"/>
                <a:sym typeface="Wingdings"/>
              </a:rPr>
              <a:t> outputsspænding = 5 V</a:t>
            </a:r>
          </a:p>
          <a:p>
            <a:r>
              <a:rPr lang="da-DK" dirty="0" smtClean="0">
                <a:latin typeface="+mj-lt"/>
                <a:sym typeface="Wingdings"/>
              </a:rPr>
              <a:t>50 Hz  outputsspænding = 3,5 V</a:t>
            </a:r>
          </a:p>
          <a:p>
            <a:r>
              <a:rPr lang="da-DK" dirty="0" smtClean="0">
                <a:latin typeface="+mj-lt"/>
                <a:sym typeface="Wingdings"/>
              </a:rPr>
              <a:t>500 Hz  outputsspænding = 0,05 V</a:t>
            </a:r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66" y="1722039"/>
            <a:ext cx="8759812" cy="5135961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66" y="1805705"/>
            <a:ext cx="8766837" cy="505229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0" y="1802068"/>
            <a:ext cx="8704543" cy="50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Integrationstest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 smtClean="0">
                <a:latin typeface="+mj-lt"/>
              </a:rPr>
              <a:t>Inputsspænding 7 mV</a:t>
            </a:r>
          </a:p>
          <a:p>
            <a:r>
              <a:rPr lang="da-DK" dirty="0">
                <a:latin typeface="+mj-lt"/>
              </a:rPr>
              <a:t>Variere mellem 1 Hz, 50 Hz og 500 Hz 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  <a:p>
            <a:pPr marL="0" indent="0">
              <a:buNone/>
            </a:pPr>
            <a:r>
              <a:rPr lang="da-DK" u="sng" dirty="0" smtClean="0">
                <a:latin typeface="+mj-lt"/>
              </a:rPr>
              <a:t>Teori</a:t>
            </a:r>
          </a:p>
          <a:p>
            <a:r>
              <a:rPr lang="da-DK" dirty="0">
                <a:latin typeface="+mj-lt"/>
              </a:rPr>
              <a:t>1 Hz </a:t>
            </a:r>
            <a:r>
              <a:rPr lang="da-DK" dirty="0">
                <a:latin typeface="+mj-lt"/>
                <a:sym typeface="Wingdings"/>
              </a:rPr>
              <a:t> outputsspænding = 5 V</a:t>
            </a:r>
          </a:p>
          <a:p>
            <a:r>
              <a:rPr lang="da-DK" dirty="0">
                <a:latin typeface="+mj-lt"/>
                <a:sym typeface="Wingdings"/>
              </a:rPr>
              <a:t>50 Hz  outputsspænding = 3,5 V</a:t>
            </a:r>
          </a:p>
          <a:p>
            <a:r>
              <a:rPr lang="da-DK" dirty="0" smtClean="0">
                <a:latin typeface="+mj-lt"/>
                <a:sym typeface="Wingdings"/>
              </a:rPr>
              <a:t>500 Hz  outputsspænding = 0,05 V</a:t>
            </a:r>
          </a:p>
          <a:p>
            <a:endParaRPr lang="da-DK" u="sng" dirty="0">
              <a:latin typeface="+mj-lt"/>
              <a:sym typeface="Wingdings"/>
            </a:endParaRPr>
          </a:p>
          <a:p>
            <a:pPr marL="0" indent="0">
              <a:buNone/>
            </a:pPr>
            <a:r>
              <a:rPr lang="da-DK" u="sng" dirty="0" smtClean="0">
                <a:latin typeface="+mj-lt"/>
                <a:sym typeface="Wingdings"/>
              </a:rPr>
              <a:t>Praksis</a:t>
            </a:r>
          </a:p>
          <a:p>
            <a:r>
              <a:rPr lang="da-DK" dirty="0" smtClean="0">
                <a:latin typeface="+mj-lt"/>
                <a:sym typeface="Wingdings"/>
              </a:rPr>
              <a:t>4,83 V</a:t>
            </a:r>
          </a:p>
          <a:p>
            <a:r>
              <a:rPr lang="da-DK" dirty="0" smtClean="0">
                <a:latin typeface="+mj-lt"/>
                <a:sym typeface="Wingdings"/>
              </a:rPr>
              <a:t>3,39 V</a:t>
            </a:r>
          </a:p>
          <a:p>
            <a:r>
              <a:rPr lang="da-DK" dirty="0" smtClean="0">
                <a:latin typeface="+mj-lt"/>
                <a:sym typeface="Wingdings"/>
              </a:rPr>
              <a:t>0,056 V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89304"/>
            <a:ext cx="5474138" cy="4556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05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Struktur </a:t>
            </a:r>
          </a:p>
          <a:p>
            <a:pPr lvl="1"/>
            <a:r>
              <a:rPr lang="da-DK" dirty="0" smtClean="0">
                <a:latin typeface="+mj-lt"/>
              </a:rPr>
              <a:t>Tre-lags model</a:t>
            </a:r>
          </a:p>
          <a:p>
            <a:pPr lvl="1"/>
            <a:r>
              <a:rPr lang="da-DK" dirty="0" smtClean="0">
                <a:latin typeface="+mj-lt"/>
              </a:rPr>
              <a:t>Observer-pattern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DAQ-klasse</a:t>
            </a:r>
          </a:p>
          <a:p>
            <a:pPr lvl="1"/>
            <a:r>
              <a:rPr lang="da-DK" dirty="0" smtClean="0">
                <a:latin typeface="+mj-lt"/>
              </a:rPr>
              <a:t>Black-</a:t>
            </a:r>
            <a:r>
              <a:rPr lang="da-DK" dirty="0" err="1" smtClean="0">
                <a:latin typeface="+mj-lt"/>
              </a:rPr>
              <a:t>box</a:t>
            </a:r>
            <a:endParaRPr lang="da-DK" dirty="0" smtClean="0">
              <a:latin typeface="+mj-lt"/>
            </a:endParaRPr>
          </a:p>
          <a:p>
            <a:endParaRPr lang="da-DK" dirty="0"/>
          </a:p>
          <a:p>
            <a:pPr lvl="1"/>
            <a:endParaRPr lang="da-DK" dirty="0" smtClean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46" y="792036"/>
            <a:ext cx="7585563" cy="5068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44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br>
              <a:rPr lang="da-DK" dirty="0" smtClean="0"/>
            </a:br>
            <a:r>
              <a:rPr lang="da-DK" sz="2000" dirty="0" err="1" smtClean="0"/>
              <a:t>record</a:t>
            </a:r>
            <a:r>
              <a:rPr lang="da-DK" sz="2000" dirty="0" smtClean="0"/>
              <a:t>()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Start optagelse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Første sampletidspunkt sættes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Stop optagelse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Anden sampletidspunkt sættes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da-DK" dirty="0">
              <a:latin typeface="+mj-lt"/>
            </a:endParaRP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Visning af optagelsesudsnit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Sampleværdier sendes videre til Gem-vindue</a:t>
            </a:r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099" y="409818"/>
            <a:ext cx="5842521" cy="56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Resultater 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In </a:t>
            </a:r>
            <a:r>
              <a:rPr lang="da-DK" dirty="0" err="1" smtClean="0">
                <a:latin typeface="+mj-lt"/>
              </a:rPr>
              <a:t>vitro</a:t>
            </a:r>
            <a:r>
              <a:rPr lang="da-DK" dirty="0" smtClean="0">
                <a:latin typeface="+mj-lt"/>
              </a:rPr>
              <a:t> </a:t>
            </a:r>
            <a:r>
              <a:rPr lang="da-DK" dirty="0" smtClean="0">
                <a:latin typeface="+mj-lt"/>
              </a:rPr>
              <a:t>hjertemodel</a:t>
            </a:r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  <a:hlinkClick r:id="rId3" action="ppaction://hlinkfile"/>
              </a:rPr>
              <a:t>In </a:t>
            </a:r>
            <a:r>
              <a:rPr lang="da-DK" dirty="0" err="1" smtClean="0">
                <a:latin typeface="+mj-lt"/>
                <a:hlinkClick r:id="rId3" action="ppaction://hlinkfile"/>
              </a:rPr>
              <a:t>vitro</a:t>
            </a:r>
            <a:r>
              <a:rPr lang="da-DK" dirty="0" smtClean="0">
                <a:latin typeface="+mj-lt"/>
                <a:hlinkClick r:id="rId3" action="ppaction://hlinkfile"/>
              </a:rPr>
              <a:t> hjertemodel video</a:t>
            </a:r>
            <a:endParaRPr lang="da-DK" dirty="0" smtClean="0">
              <a:latin typeface="+mj-lt"/>
            </a:endParaRP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In </a:t>
            </a:r>
            <a:r>
              <a:rPr lang="da-DK" dirty="0" err="1" smtClean="0">
                <a:latin typeface="+mj-lt"/>
              </a:rPr>
              <a:t>vivo</a:t>
            </a:r>
            <a:r>
              <a:rPr lang="da-DK" dirty="0" smtClean="0">
                <a:latin typeface="+mj-lt"/>
              </a:rPr>
              <a:t> gris</a:t>
            </a:r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  <a:hlinkClick r:id="rId4" action="ppaction://hlinkfile"/>
              </a:rPr>
              <a:t>In </a:t>
            </a:r>
            <a:r>
              <a:rPr lang="da-DK" dirty="0" err="1" smtClean="0">
                <a:latin typeface="+mj-lt"/>
                <a:hlinkClick r:id="rId4" action="ppaction://hlinkfile"/>
              </a:rPr>
              <a:t>vivo</a:t>
            </a:r>
            <a:r>
              <a:rPr lang="da-DK" dirty="0" smtClean="0">
                <a:latin typeface="+mj-lt"/>
                <a:hlinkClick r:id="rId4" action="ppaction://hlinkfile"/>
              </a:rPr>
              <a:t> gris video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Høj reproducerbarhed</a:t>
            </a:r>
            <a:endParaRPr lang="da-DK" dirty="0" smtClean="0">
              <a:latin typeface="+mj-lt"/>
            </a:endParaRPr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0905" y="1635113"/>
            <a:ext cx="6680974" cy="4304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268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Perspektivering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+mj-lt"/>
              </a:rPr>
              <a:t>Angivelse</a:t>
            </a:r>
            <a:r>
              <a:rPr lang="da-DK" dirty="0">
                <a:latin typeface="+mj-lt"/>
              </a:rPr>
              <a:t> af pulsslag med </a:t>
            </a:r>
            <a:r>
              <a:rPr lang="da-DK" dirty="0" smtClean="0">
                <a:latin typeface="+mj-lt"/>
              </a:rPr>
              <a:t>biplyd</a:t>
            </a:r>
            <a:endParaRPr lang="da-DK" dirty="0"/>
          </a:p>
          <a:p>
            <a:r>
              <a:rPr lang="da-DK" dirty="0" smtClean="0">
                <a:latin typeface="+mj-lt"/>
              </a:rPr>
              <a:t>Alarmfunktion</a:t>
            </a:r>
          </a:p>
          <a:p>
            <a:r>
              <a:rPr lang="da-DK" dirty="0" err="1" smtClean="0">
                <a:latin typeface="+mj-lt"/>
              </a:rPr>
              <a:t>Iltsaturation</a:t>
            </a:r>
            <a:r>
              <a:rPr lang="da-DK" dirty="0" smtClean="0">
                <a:latin typeface="+mj-lt"/>
              </a:rPr>
              <a:t> og EKG </a:t>
            </a:r>
          </a:p>
          <a:p>
            <a:r>
              <a:rPr lang="da-DK" dirty="0" err="1" smtClean="0">
                <a:latin typeface="+mj-lt"/>
              </a:rPr>
              <a:t>Record</a:t>
            </a:r>
            <a:r>
              <a:rPr lang="da-DK" dirty="0" smtClean="0">
                <a:latin typeface="+mj-lt"/>
              </a:rPr>
              <a:t> af lyd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Slutbruger</a:t>
            </a:r>
          </a:p>
          <a:p>
            <a:r>
              <a:rPr lang="da-DK" dirty="0" smtClean="0">
                <a:latin typeface="+mj-lt"/>
              </a:rPr>
              <a:t>Test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Google glasses </a:t>
            </a:r>
            <a:r>
              <a:rPr lang="da-DK" dirty="0" smtClean="0">
                <a:latin typeface="+mj-lt"/>
                <a:sym typeface="Wingdings" panose="05000000000000000000" pitchFamily="2" charset="2"/>
              </a:rPr>
              <a:t></a:t>
            </a:r>
            <a:endParaRPr lang="da-DK" dirty="0">
              <a:latin typeface="+mj-lt"/>
            </a:endParaRPr>
          </a:p>
        </p:txBody>
      </p:sp>
      <p:pic>
        <p:nvPicPr>
          <p:cNvPr id="1028" name="Picture 4" descr="http://h.fastcompany.net/multisite_files/fastcompany/imagecache/slideshow_large/slideshow/2013/12/3022534-slide-s-9-a-surgeons-review-of-google-glass-in-the-operating-roo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" r="8576"/>
          <a:stretch/>
        </p:blipFill>
        <p:spPr bwMode="auto">
          <a:xfrm>
            <a:off x="5502729" y="2093976"/>
            <a:ext cx="5927272" cy="4019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138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Agenda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Problemstilling</a:t>
            </a:r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Demo</a:t>
            </a:r>
          </a:p>
          <a:p>
            <a:r>
              <a:rPr lang="da-DK" dirty="0" smtClean="0">
                <a:latin typeface="+mj-lt"/>
              </a:rPr>
              <a:t>Metode</a:t>
            </a:r>
          </a:p>
          <a:p>
            <a:r>
              <a:rPr lang="da-DK" dirty="0" smtClean="0">
                <a:latin typeface="+mj-lt"/>
              </a:rPr>
              <a:t>Organisation</a:t>
            </a:r>
          </a:p>
          <a:p>
            <a:r>
              <a:rPr lang="da-DK" dirty="0" smtClean="0">
                <a:latin typeface="+mj-lt"/>
              </a:rPr>
              <a:t>Blodtryksmåler</a:t>
            </a:r>
          </a:p>
          <a:p>
            <a:r>
              <a:rPr lang="da-DK" dirty="0" smtClean="0">
                <a:latin typeface="+mj-lt"/>
              </a:rPr>
              <a:t>Resultater</a:t>
            </a:r>
          </a:p>
          <a:p>
            <a:r>
              <a:rPr lang="da-DK" dirty="0" smtClean="0">
                <a:latin typeface="+mj-lt"/>
              </a:rPr>
              <a:t>Perspektivering</a:t>
            </a:r>
          </a:p>
          <a:p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  <p:pic>
        <p:nvPicPr>
          <p:cNvPr id="2050" name="Picture 2" descr="https://dub116.afx.ms/att/GetInline.aspx?messageid=c781f524-be93-11e5-9898-00237de45652&amp;attindex=0&amp;cp=-1&amp;attdepth=0&amp;imgsrc=cid%3a1AF13109-BFC2-4F3C-860D-F13235117F6C%40eduroam.net.au.dk&amp;cid=6db258dba4ac1aca&amp;shared=1&amp;hm__login=annsofie.wagner&amp;hm__domain=hotmail.com&amp;ip=10.211.96.8&amp;d=d3342&amp;mf=0&amp;hm__ts=Tue%2c%2019%20Jan%202016%2010%3a03%3a13%20GMT&amp;st=%2800067FFEA379F73E%29&amp;hm__ha=01_83956ff9ff6dd03b93bb58a29beded5fcfaf968702382479e150a5eb7e37ba1f&amp;oneredir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10" y="1517904"/>
            <a:ext cx="6621038" cy="4120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4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Problemstilling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Monitoreringssystem af blodtryk 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smtClean="0">
                <a:latin typeface="+mj-lt"/>
              </a:rPr>
              <a:t>Kontinuerlig udskrivning af blodtryk</a:t>
            </a:r>
          </a:p>
          <a:p>
            <a:pPr lvl="1"/>
            <a:r>
              <a:rPr lang="da-DK" dirty="0" smtClean="0">
                <a:latin typeface="+mj-lt"/>
              </a:rPr>
              <a:t>Nulpunktsjustering </a:t>
            </a:r>
          </a:p>
          <a:p>
            <a:pPr lvl="1"/>
            <a:r>
              <a:rPr lang="da-DK" dirty="0" smtClean="0">
                <a:latin typeface="+mj-lt"/>
              </a:rPr>
              <a:t>Kalibrering </a:t>
            </a:r>
          </a:p>
          <a:p>
            <a:pPr lvl="1"/>
            <a:r>
              <a:rPr lang="da-DK" dirty="0" smtClean="0">
                <a:latin typeface="+mj-lt"/>
              </a:rPr>
              <a:t>Lagre data i database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Vores vinkel</a:t>
            </a:r>
          </a:p>
          <a:p>
            <a:pPr lvl="1"/>
            <a:r>
              <a:rPr lang="da-DK" dirty="0" smtClean="0">
                <a:latin typeface="+mj-lt"/>
              </a:rPr>
              <a:t>Forskning </a:t>
            </a:r>
          </a:p>
          <a:p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421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DEMO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5398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Metode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 smtClean="0">
                <a:latin typeface="+mj-lt"/>
              </a:rPr>
              <a:t>Benyttede kurser </a:t>
            </a:r>
          </a:p>
          <a:p>
            <a:r>
              <a:rPr lang="da-DK" dirty="0" smtClean="0">
                <a:latin typeface="+mj-lt"/>
              </a:rPr>
              <a:t>ASE-model </a:t>
            </a:r>
          </a:p>
          <a:p>
            <a:pPr lvl="1"/>
            <a:r>
              <a:rPr lang="da-DK" dirty="0" smtClean="0">
                <a:latin typeface="+mj-lt"/>
              </a:rPr>
              <a:t>Primær</a:t>
            </a:r>
          </a:p>
          <a:p>
            <a:pPr lvl="1"/>
            <a:r>
              <a:rPr lang="da-DK" dirty="0" smtClean="0">
                <a:latin typeface="+mj-lt"/>
              </a:rPr>
              <a:t>Struktur 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V-model </a:t>
            </a:r>
          </a:p>
          <a:p>
            <a:pPr lvl="1"/>
            <a:r>
              <a:rPr lang="da-DK" dirty="0" smtClean="0">
                <a:latin typeface="+mj-lt"/>
              </a:rPr>
              <a:t>Model til test 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Vandfaldsmodel </a:t>
            </a:r>
          </a:p>
          <a:p>
            <a:pPr lvl="1"/>
            <a:r>
              <a:rPr lang="da-DK" dirty="0" smtClean="0">
                <a:latin typeface="+mj-lt"/>
              </a:rPr>
              <a:t>Hardware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Sprint 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33" y="1435100"/>
            <a:ext cx="4410507" cy="427990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1" y="1354668"/>
            <a:ext cx="7064248" cy="4119032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65" y="1435100"/>
            <a:ext cx="6783242" cy="4682359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281" y="2323501"/>
            <a:ext cx="7778235" cy="27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7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Organisation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Ugentligt møde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Møder efter behov </a:t>
            </a:r>
          </a:p>
          <a:p>
            <a:pPr lvl="1"/>
            <a:r>
              <a:rPr lang="da-DK" dirty="0" err="1" smtClean="0">
                <a:latin typeface="+mj-lt"/>
              </a:rPr>
              <a:t>iCloud</a:t>
            </a:r>
            <a:r>
              <a:rPr lang="da-DK" dirty="0" smtClean="0">
                <a:latin typeface="+mj-lt"/>
              </a:rPr>
              <a:t> kalender 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Ansvarsområder </a:t>
            </a:r>
          </a:p>
          <a:p>
            <a:pPr lvl="1"/>
            <a:r>
              <a:rPr lang="da-DK" dirty="0" smtClean="0">
                <a:latin typeface="+mj-lt"/>
              </a:rPr>
              <a:t>Opdeling </a:t>
            </a:r>
          </a:p>
          <a:p>
            <a:pPr lvl="1"/>
            <a:r>
              <a:rPr lang="da-DK" dirty="0" smtClean="0">
                <a:latin typeface="+mj-lt"/>
              </a:rPr>
              <a:t>Forbedring </a:t>
            </a:r>
          </a:p>
          <a:p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145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Blodtryksmåler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923750"/>
            <a:ext cx="10058400" cy="1688854"/>
          </a:xfr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18" y="2522483"/>
            <a:ext cx="3856209" cy="2585667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94" y="2522483"/>
            <a:ext cx="4039997" cy="26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8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Forstærker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smtClean="0">
                <a:latin typeface="+mj-lt"/>
              </a:rPr>
              <a:t>5 volt 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Udgangspunkt i et maksimalt tryk på 300 mmHg </a:t>
            </a:r>
            <a:r>
              <a:rPr lang="da-DK" dirty="0" smtClean="0">
                <a:latin typeface="+mj-lt"/>
                <a:sym typeface="Wingdings"/>
              </a:rPr>
              <a:t> 7,5 mV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Ikke-inverterende </a:t>
            </a:r>
            <a:r>
              <a:rPr lang="da-DK" dirty="0">
                <a:latin typeface="+mj-lt"/>
              </a:rPr>
              <a:t>operationsforstærker, INA114 </a:t>
            </a:r>
            <a:endParaRPr lang="da-DK" dirty="0" smtClean="0">
              <a:latin typeface="+mj-lt"/>
            </a:endParaRPr>
          </a:p>
          <a:p>
            <a:pPr lvl="1"/>
            <a:r>
              <a:rPr lang="da-DK" dirty="0" smtClean="0">
                <a:latin typeface="+mj-lt"/>
              </a:rPr>
              <a:t>Gain</a:t>
            </a:r>
          </a:p>
          <a:p>
            <a:pPr lvl="1"/>
            <a:r>
              <a:rPr lang="da-DK" dirty="0" err="1" smtClean="0">
                <a:latin typeface="+mj-lt"/>
              </a:rPr>
              <a:t>Gain</a:t>
            </a:r>
            <a:r>
              <a:rPr lang="da-DK" dirty="0" smtClean="0">
                <a:latin typeface="+mj-lt"/>
              </a:rPr>
              <a:t>-modstand, R</a:t>
            </a:r>
            <a:r>
              <a:rPr lang="da-DK" baseline="-25000" dirty="0">
                <a:latin typeface="+mj-lt"/>
              </a:rPr>
              <a:t>G</a:t>
            </a:r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648" y="0"/>
            <a:ext cx="6211528" cy="3270049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669" y="4432905"/>
            <a:ext cx="7823200" cy="81280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448" y="5273137"/>
            <a:ext cx="8940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4" y="117804"/>
            <a:ext cx="7307367" cy="31929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Filter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+mj-lt"/>
              </a:rPr>
              <a:t>Sallen Key lavpasfilter med unity </a:t>
            </a:r>
            <a:r>
              <a:rPr lang="da-DK" dirty="0" smtClean="0">
                <a:latin typeface="+mj-lt"/>
              </a:rPr>
              <a:t>gain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err="1" smtClean="0">
                <a:latin typeface="+mj-lt"/>
              </a:rPr>
              <a:t>Cutofffrekvens</a:t>
            </a:r>
            <a:r>
              <a:rPr lang="da-DK" dirty="0" smtClean="0">
                <a:latin typeface="+mj-lt"/>
              </a:rPr>
              <a:t> ved 50 Hz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Bestemmelse af kondensatorværdi</a:t>
            </a:r>
          </a:p>
          <a:p>
            <a:endParaRPr lang="da-DK" u="sng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Bestemmelse af modstandsværdierne </a:t>
            </a:r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677587"/>
            <a:ext cx="6705600" cy="87347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5" y="5332349"/>
            <a:ext cx="12192000" cy="8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æsort">
  <a:themeElements>
    <a:clrScheme name="Træsort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ræsort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ræsor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357</TotalTime>
  <Words>251</Words>
  <Application>Microsoft Office PowerPoint</Application>
  <PresentationFormat>Widescreen</PresentationFormat>
  <Paragraphs>123</Paragraphs>
  <Slides>16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3" baseType="lpstr">
      <vt:lpstr>Arial</vt:lpstr>
      <vt:lpstr>Calibri</vt:lpstr>
      <vt:lpstr>Georgia</vt:lpstr>
      <vt:lpstr>Rockwell Extra Bold</vt:lpstr>
      <vt:lpstr>Trebuchet MS</vt:lpstr>
      <vt:lpstr>Wingdings</vt:lpstr>
      <vt:lpstr>Træsort</vt:lpstr>
      <vt:lpstr>Blodtryksmåler</vt:lpstr>
      <vt:lpstr>Agenda</vt:lpstr>
      <vt:lpstr>Problemstilling</vt:lpstr>
      <vt:lpstr>DEMO</vt:lpstr>
      <vt:lpstr>Metode</vt:lpstr>
      <vt:lpstr>Organisation </vt:lpstr>
      <vt:lpstr>Blodtryksmåler</vt:lpstr>
      <vt:lpstr>Hardware Forstærker</vt:lpstr>
      <vt:lpstr>Hardware Filter</vt:lpstr>
      <vt:lpstr>Hardware  unittest af forstærker</vt:lpstr>
      <vt:lpstr>Hardware unittest af filter</vt:lpstr>
      <vt:lpstr>Hardware Integrationstest</vt:lpstr>
      <vt:lpstr>Software</vt:lpstr>
      <vt:lpstr>Software record()</vt:lpstr>
      <vt:lpstr>Resultater </vt:lpstr>
      <vt:lpstr>Perspektivering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Blodtryksmåler</dc:title>
  <dc:creator>Søren Brodersen</dc:creator>
  <cp:lastModifiedBy>Annsofie Wagner</cp:lastModifiedBy>
  <cp:revision>30</cp:revision>
  <dcterms:created xsi:type="dcterms:W3CDTF">2016-01-18T09:24:07Z</dcterms:created>
  <dcterms:modified xsi:type="dcterms:W3CDTF">2016-01-19T10:15:19Z</dcterms:modified>
</cp:coreProperties>
</file>